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93" r:id="rId6"/>
    <p:sldId id="283" r:id="rId7"/>
    <p:sldId id="297" r:id="rId8"/>
    <p:sldId id="299" r:id="rId9"/>
    <p:sldId id="298" r:id="rId10"/>
    <p:sldId id="284" r:id="rId11"/>
    <p:sldId id="296" r:id="rId1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31" autoAdjust="0"/>
  </p:normalViewPr>
  <p:slideViewPr>
    <p:cSldViewPr snapToGrid="0">
      <p:cViewPr varScale="1">
        <p:scale>
          <a:sx n="87" d="100"/>
          <a:sy n="87" d="100"/>
        </p:scale>
        <p:origin x="13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5FAA28-D333-4D57-AF0E-BDF53B4498B2}" type="datetime1">
              <a:rPr lang="en-GB" smtClean="0"/>
              <a:t>04/11/2024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D03277C-3F5C-4673-8D79-1738A329ED93}" type="datetime1">
              <a:rPr lang="en-GB" noProof="0" smtClean="0"/>
              <a:t>04/11/2024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460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884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7163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FEE496-5834-8186-4748-172041E47E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E252F2-6DD7-E072-35B2-8F252B3F9E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C536A0-890D-29E9-1613-8C189EB4BB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56CA7-7291-3749-C110-551E6AEB66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132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B5ECA-A8E0-DD03-B40E-9898691EE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2E33EB-648B-1DE2-26CE-4FEE56A4D8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61CA3F-5575-B53B-872E-1FE354947F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09953-4721-4FF5-8A68-A9F08BCCD0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813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F28DE5-E109-6F3A-38BD-46464BCA80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E57B8F-A846-0072-0A67-F5258AC582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758657-CA3D-4186-B0CC-0A0A373CF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8E711F-F4F4-C2B9-2CAE-29277FFB64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7793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137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949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en-GB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 rtlCol="0"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rtlCol="0"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hu-HU" noProof="0"/>
              <a:t>Mintacím szerkesztése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rtlCol="0" anchor="b"/>
          <a:lstStyle>
            <a:lvl1pPr>
              <a:defRPr sz="2800"/>
            </a:lvl1pPr>
          </a:lstStyle>
          <a:p>
            <a:pPr rtl="0"/>
            <a:r>
              <a:rPr lang="hu-HU" noProof="0"/>
              <a:t>Mintacím szerkesztése</a:t>
            </a:r>
            <a:endParaRPr lang="en-GB" noProof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dia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rtlCol="0"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rtlCol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 rtlCol="0"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 rtlCol="0"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 rtlCol="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en-GB" noProof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rtlCol="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rtlCol="0"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-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rtlCol="0"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 rtlCol="0"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 rtlCol="0"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 rtlCol="0"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n-GB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GB" noProof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en-GB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6299247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 rtl="0">
              <a:lnSpc>
                <a:spcPts val="1400"/>
              </a:lnSpc>
            </a:pPr>
            <a:r>
              <a:rPr lang="hu-HU" sz="1600" b="1" spc="-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Maldonado</a:t>
            </a:r>
            <a:r>
              <a:rPr lang="hu-HU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, </a:t>
            </a:r>
            <a:r>
              <a:rPr lang="hu-HU" sz="1600" b="1" spc="-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Pérez</a:t>
            </a:r>
            <a:r>
              <a:rPr lang="hu-HU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, Weber, </a:t>
            </a:r>
            <a:r>
              <a:rPr lang="hu-HU" sz="1600" b="1" spc="-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Labbé</a:t>
            </a:r>
            <a:endParaRPr lang="en-GB" sz="1600" b="1" spc="-10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hu-HU" dirty="0" err="1"/>
              <a:t>Feature</a:t>
            </a:r>
            <a:r>
              <a:rPr lang="hu-HU" dirty="0"/>
              <a:t> </a:t>
            </a:r>
            <a:r>
              <a:rPr lang="hu-HU" dirty="0" err="1"/>
              <a:t>selection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svms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hu-HU" dirty="0" err="1"/>
              <a:t>via</a:t>
            </a:r>
            <a:r>
              <a:rPr lang="hu-HU" dirty="0"/>
              <a:t> Mixed Integer </a:t>
            </a:r>
            <a:r>
              <a:rPr lang="hu-HU" dirty="0" err="1"/>
              <a:t>Linear</a:t>
            </a:r>
            <a:r>
              <a:rPr lang="hu-HU" dirty="0"/>
              <a:t> </a:t>
            </a:r>
            <a:r>
              <a:rPr lang="hu-HU" dirty="0" err="1"/>
              <a:t>Programming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r>
              <a:rPr lang="hu-HU" dirty="0"/>
              <a:t>Overall </a:t>
            </a:r>
            <a:r>
              <a:rPr lang="hu-HU" dirty="0" err="1"/>
              <a:t>structure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hu-HU" dirty="0" err="1"/>
              <a:t>Feature</a:t>
            </a:r>
            <a:r>
              <a:rPr lang="hu-HU" dirty="0"/>
              <a:t> </a:t>
            </a:r>
            <a:r>
              <a:rPr lang="hu-HU" dirty="0" err="1"/>
              <a:t>selection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SVMs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365" y="1917043"/>
            <a:ext cx="5184800" cy="3023910"/>
          </a:xfrm>
        </p:spPr>
        <p:txBody>
          <a:bodyPr rtlCol="0"/>
          <a:lstStyle/>
          <a:p>
            <a:pPr marL="342900" indent="-342900" rtl="0">
              <a:buFont typeface="+mj-lt"/>
              <a:buAutoNum type="arabicPeriod"/>
            </a:pPr>
            <a:r>
              <a:rPr lang="hu-HU" dirty="0" err="1"/>
              <a:t>Formulations</a:t>
            </a:r>
            <a:endParaRPr lang="hu-HU" dirty="0"/>
          </a:p>
          <a:p>
            <a:pPr lvl="1"/>
            <a:r>
              <a:rPr lang="hu-HU" dirty="0"/>
              <a:t>SVM</a:t>
            </a:r>
          </a:p>
          <a:p>
            <a:pPr lvl="1"/>
            <a:r>
              <a:rPr lang="hu-HU" dirty="0" err="1"/>
              <a:t>Feature</a:t>
            </a:r>
            <a:r>
              <a:rPr lang="hu-HU" dirty="0"/>
              <a:t> </a:t>
            </a:r>
            <a:r>
              <a:rPr lang="hu-HU" dirty="0" err="1"/>
              <a:t>Selection</a:t>
            </a:r>
            <a:endParaRPr lang="hu-HU" dirty="0"/>
          </a:p>
          <a:p>
            <a:pPr lvl="1"/>
            <a:r>
              <a:rPr lang="hu-HU" dirty="0"/>
              <a:t>MILP</a:t>
            </a:r>
          </a:p>
          <a:p>
            <a:pPr marL="342900" indent="-342900">
              <a:buFont typeface="+mj-lt"/>
              <a:buAutoNum type="arabicPeriod"/>
            </a:pPr>
            <a:r>
              <a:rPr lang="hu-HU" dirty="0" err="1"/>
              <a:t>Motivation</a:t>
            </a:r>
            <a:endParaRPr lang="hu-HU" dirty="0"/>
          </a:p>
          <a:p>
            <a:pPr marL="342900" indent="-342900" rtl="0">
              <a:buFont typeface="+mj-lt"/>
              <a:buAutoNum type="arabicPeriod"/>
            </a:pPr>
            <a:r>
              <a:rPr lang="hu-HU" dirty="0" err="1"/>
              <a:t>Existing</a:t>
            </a:r>
            <a:r>
              <a:rPr lang="hu-HU" dirty="0"/>
              <a:t> </a:t>
            </a:r>
            <a:r>
              <a:rPr lang="hu-HU" dirty="0" err="1"/>
              <a:t>methods</a:t>
            </a:r>
            <a:endParaRPr lang="hu-HU" dirty="0"/>
          </a:p>
          <a:p>
            <a:pPr marL="342900" indent="-342900" rtl="0">
              <a:buFont typeface="+mj-lt"/>
              <a:buAutoNum type="arabicPeriod"/>
            </a:pPr>
            <a:r>
              <a:rPr lang="hu-HU" dirty="0" err="1"/>
              <a:t>Proposed</a:t>
            </a:r>
            <a:r>
              <a:rPr lang="hu-HU" dirty="0"/>
              <a:t> </a:t>
            </a:r>
            <a:r>
              <a:rPr lang="hu-HU" dirty="0" err="1"/>
              <a:t>methods</a:t>
            </a:r>
            <a:endParaRPr lang="hu-HU" dirty="0"/>
          </a:p>
          <a:p>
            <a:pPr marL="342900" indent="-342900" rtl="0">
              <a:buFont typeface="+mj-lt"/>
              <a:buAutoNum type="arabicPeriod"/>
            </a:pPr>
            <a:r>
              <a:rPr lang="hu-HU" dirty="0" err="1"/>
              <a:t>Results</a:t>
            </a:r>
            <a:endParaRPr lang="en-GB" dirty="0"/>
          </a:p>
        </p:txBody>
      </p:sp>
      <p:pic>
        <p:nvPicPr>
          <p:cNvPr id="14" name="Kép 13" descr="A képen szöveg, Betűtípus, nyugta, fehér látható&#10;&#10;Automatikusan generált leírás">
            <a:extLst>
              <a:ext uri="{FF2B5EF4-FFF2-40B4-BE49-F238E27FC236}">
                <a16:creationId xmlns:a16="http://schemas.microsoft.com/office/drawing/2014/main" id="{73655BDB-BB83-5E30-E210-1E290DF011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555" r="21667"/>
          <a:stretch/>
        </p:blipFill>
        <p:spPr>
          <a:xfrm>
            <a:off x="2976818" y="1917043"/>
            <a:ext cx="7049551" cy="30239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781" y="1086034"/>
            <a:ext cx="5184913" cy="432000"/>
          </a:xfrm>
        </p:spPr>
        <p:txBody>
          <a:bodyPr rtlCol="0"/>
          <a:lstStyle/>
          <a:p>
            <a:pPr algn="l" rtl="0"/>
            <a:r>
              <a:rPr lang="hu-HU" dirty="0"/>
              <a:t>Overall </a:t>
            </a:r>
            <a:r>
              <a:rPr lang="hu-HU" dirty="0" err="1"/>
              <a:t>structure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3</a:t>
            </a:fld>
            <a:endParaRPr lang="en-GB"/>
          </a:p>
        </p:txBody>
      </p:sp>
      <p:pic>
        <p:nvPicPr>
          <p:cNvPr id="12" name="Kép 11" descr="A képen képernyőkép, Téglalap, sor, tér látható&#10;&#10;Automatikusan generált leírás">
            <a:extLst>
              <a:ext uri="{FF2B5EF4-FFF2-40B4-BE49-F238E27FC236}">
                <a16:creationId xmlns:a16="http://schemas.microsoft.com/office/drawing/2014/main" id="{54B6AC23-11DD-98E2-5106-56D375A0E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7836" y="1917043"/>
            <a:ext cx="5314209" cy="3023910"/>
          </a:xfrm>
          <a:prstGeom prst="rect">
            <a:avLst/>
          </a:prstGeom>
        </p:spPr>
      </p:pic>
      <p:pic>
        <p:nvPicPr>
          <p:cNvPr id="9" name="Kép 8" descr="A képen diagram, sor, képernyőkép, Diagram látható&#10;&#10;Automatikusan generált leírás">
            <a:extLst>
              <a:ext uri="{FF2B5EF4-FFF2-40B4-BE49-F238E27FC236}">
                <a16:creationId xmlns:a16="http://schemas.microsoft.com/office/drawing/2014/main" id="{6CFEE87C-E9E2-C7F4-88FB-904D130F68E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0540" t="7831" r="12544" b="12768"/>
          <a:stretch/>
        </p:blipFill>
        <p:spPr>
          <a:xfrm>
            <a:off x="5448593" y="1917042"/>
            <a:ext cx="3853452" cy="3023909"/>
          </a:xfrm>
          <a:prstGeom prst="rect">
            <a:avLst/>
          </a:prstGeom>
        </p:spPr>
      </p:pic>
      <p:pic>
        <p:nvPicPr>
          <p:cNvPr id="20" name="Picture Placeholder 8" descr="Running track with numbers">
            <a:extLst>
              <a:ext uri="{FF2B5EF4-FFF2-40B4-BE49-F238E27FC236}">
                <a16:creationId xmlns:a16="http://schemas.microsoft.com/office/drawing/2014/main" id="{95F4F2FC-A290-3013-AA84-510593240BF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9586"/>
          <a:stretch/>
        </p:blipFill>
        <p:spPr>
          <a:xfrm>
            <a:off x="9980476" y="0"/>
            <a:ext cx="2211524" cy="575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43AD70-2DD7-151D-7672-506B8469AA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249B9E92-9908-478A-41D6-E29DBEE938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6190626-1218-00F7-18A2-74A7A39D32D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r>
              <a:rPr lang="hu-HU" dirty="0" err="1"/>
              <a:t>Motivation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090C8F9-0365-62D2-725F-4BFB909653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hu-HU" dirty="0" err="1"/>
              <a:t>Feature</a:t>
            </a:r>
            <a:r>
              <a:rPr lang="hu-HU" dirty="0"/>
              <a:t> </a:t>
            </a:r>
            <a:r>
              <a:rPr lang="hu-HU" dirty="0" err="1"/>
              <a:t>selection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SVMs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DF3304-1246-B93A-31A0-7E230C4B805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0791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FE282-E942-BEBC-9E90-AAB0CC74B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EB8FF-8D80-701E-9AD8-C01A29613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781" y="1086034"/>
            <a:ext cx="5184913" cy="432000"/>
          </a:xfrm>
        </p:spPr>
        <p:txBody>
          <a:bodyPr rtlCol="0"/>
          <a:lstStyle/>
          <a:p>
            <a:pPr algn="l" rtl="0"/>
            <a:r>
              <a:rPr lang="hu-HU"/>
              <a:t>Motivation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82C29C-F873-913E-E96C-F635A74C1E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894" y="2206250"/>
            <a:ext cx="6101950" cy="2445500"/>
          </a:xfrm>
        </p:spPr>
        <p:txBody>
          <a:bodyPr rtlCol="0"/>
          <a:lstStyle/>
          <a:p>
            <a:r>
              <a:rPr lang="hu-HU" dirty="0" err="1"/>
              <a:t>SVMs</a:t>
            </a:r>
            <a:r>
              <a:rPr lang="hu-HU" dirty="0"/>
              <a:t> </a:t>
            </a:r>
            <a:r>
              <a:rPr lang="hu-HU" dirty="0" err="1"/>
              <a:t>provide</a:t>
            </a:r>
            <a:r>
              <a:rPr lang="hu-HU" dirty="0"/>
              <a:t> </a:t>
            </a:r>
            <a:r>
              <a:rPr lang="hu-HU" dirty="0" err="1"/>
              <a:t>several</a:t>
            </a:r>
            <a:r>
              <a:rPr lang="hu-HU" dirty="0"/>
              <a:t> </a:t>
            </a:r>
            <a:r>
              <a:rPr lang="hu-HU" dirty="0" err="1"/>
              <a:t>advantages</a:t>
            </a:r>
            <a:endParaRPr lang="hu-HU" dirty="0"/>
          </a:p>
          <a:p>
            <a:r>
              <a:rPr lang="hu-HU" dirty="0" err="1"/>
              <a:t>Feature</a:t>
            </a:r>
            <a:r>
              <a:rPr lang="hu-HU" dirty="0"/>
              <a:t> </a:t>
            </a:r>
            <a:r>
              <a:rPr lang="hu-HU" dirty="0" err="1"/>
              <a:t>selection</a:t>
            </a:r>
            <a:r>
              <a:rPr lang="hu-HU" dirty="0"/>
              <a:t> is an </a:t>
            </a:r>
            <a:r>
              <a:rPr lang="hu-HU" dirty="0" err="1"/>
              <a:t>important</a:t>
            </a:r>
            <a:r>
              <a:rPr lang="hu-HU" dirty="0"/>
              <a:t> </a:t>
            </a:r>
            <a:r>
              <a:rPr lang="hu-HU" dirty="0" err="1"/>
              <a:t>topic</a:t>
            </a:r>
            <a:r>
              <a:rPr lang="hu-HU" dirty="0"/>
              <a:t> </a:t>
            </a:r>
            <a:r>
              <a:rPr lang="hu-HU" dirty="0" err="1"/>
              <a:t>within</a:t>
            </a:r>
            <a:r>
              <a:rPr lang="hu-HU" dirty="0"/>
              <a:t> </a:t>
            </a:r>
            <a:r>
              <a:rPr lang="hu-HU" dirty="0" err="1"/>
              <a:t>classification</a:t>
            </a:r>
            <a:endParaRPr lang="hu-HU" dirty="0"/>
          </a:p>
          <a:p>
            <a:r>
              <a:rPr lang="hu-HU" dirty="0" err="1"/>
              <a:t>Selection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best</a:t>
            </a:r>
            <a:r>
              <a:rPr lang="hu-HU" dirty="0"/>
              <a:t> </a:t>
            </a:r>
            <a:r>
              <a:rPr lang="hu-HU" dirty="0" err="1"/>
              <a:t>subset</a:t>
            </a:r>
            <a:r>
              <a:rPr lang="hu-HU" dirty="0"/>
              <a:t> is </a:t>
            </a:r>
            <a:r>
              <a:rPr lang="hu-HU" dirty="0" err="1"/>
              <a:t>considered</a:t>
            </a:r>
            <a:r>
              <a:rPr lang="hu-HU" dirty="0"/>
              <a:t> NP-</a:t>
            </a:r>
            <a:r>
              <a:rPr lang="hu-HU" dirty="0" err="1"/>
              <a:t>hard</a:t>
            </a:r>
            <a:endParaRPr lang="hu-HU" dirty="0"/>
          </a:p>
          <a:p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paper</a:t>
            </a:r>
            <a:r>
              <a:rPr lang="hu-HU" dirty="0"/>
              <a:t> shows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applying</a:t>
            </a:r>
            <a:r>
              <a:rPr lang="hu-HU" dirty="0"/>
              <a:t> integer </a:t>
            </a:r>
            <a:r>
              <a:rPr lang="hu-HU" dirty="0" err="1"/>
              <a:t>programming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2 </a:t>
            </a:r>
            <a:r>
              <a:rPr lang="hu-HU" dirty="0" err="1"/>
              <a:t>embedded</a:t>
            </a:r>
            <a:r>
              <a:rPr lang="hu-HU" dirty="0"/>
              <a:t> </a:t>
            </a:r>
            <a:r>
              <a:rPr lang="hu-HU" dirty="0" err="1"/>
              <a:t>methods</a:t>
            </a:r>
            <a:r>
              <a:rPr lang="hu-HU" dirty="0"/>
              <a:t> is a </a:t>
            </a:r>
            <a:r>
              <a:rPr lang="hu-HU" dirty="0" err="1"/>
              <a:t>competetive</a:t>
            </a:r>
            <a:r>
              <a:rPr lang="hu-HU" dirty="0"/>
              <a:t> </a:t>
            </a:r>
            <a:r>
              <a:rPr lang="hu-HU" dirty="0" err="1"/>
              <a:t>approach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DD4C7-E0F3-6978-FE40-7E0D2C2D44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5</a:t>
            </a:fld>
            <a:endParaRPr lang="en-GB"/>
          </a:p>
        </p:txBody>
      </p:sp>
      <p:pic>
        <p:nvPicPr>
          <p:cNvPr id="7" name="Picture Placeholder 8" descr="Running track with numbers">
            <a:extLst>
              <a:ext uri="{FF2B5EF4-FFF2-40B4-BE49-F238E27FC236}">
                <a16:creationId xmlns:a16="http://schemas.microsoft.com/office/drawing/2014/main" id="{448BAA8B-7A62-F129-5CFD-A93AAE29A7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9586"/>
          <a:stretch/>
        </p:blipFill>
        <p:spPr>
          <a:xfrm>
            <a:off x="9980476" y="0"/>
            <a:ext cx="2211524" cy="575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799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56313-9B90-152D-C9DB-06FB0633EC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4B8AA1EF-B626-66F0-43D9-788CE41FA9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B979C7B-C325-AEF0-15E8-96FA31DDB25A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 rtlCol="0"/>
          <a:lstStyle/>
          <a:p>
            <a:r>
              <a:rPr lang="hu-HU" dirty="0" err="1"/>
              <a:t>Method</a:t>
            </a:r>
            <a:r>
              <a:rPr lang="hu-HU" dirty="0"/>
              <a:t> </a:t>
            </a:r>
            <a:r>
              <a:rPr lang="hu-HU" dirty="0" err="1"/>
              <a:t>summary</a:t>
            </a:r>
            <a:endParaRPr lang="en-GB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5290318-2ACB-2F9D-FA67-03FB8606E3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hu-HU" dirty="0" err="1"/>
              <a:t>Feature</a:t>
            </a:r>
            <a:r>
              <a:rPr lang="hu-HU" dirty="0"/>
              <a:t> </a:t>
            </a:r>
            <a:r>
              <a:rPr lang="hu-HU" dirty="0" err="1"/>
              <a:t>selection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SVMs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6FBB1-F73E-414C-76F4-451BD819F0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4642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dirty="0" err="1"/>
              <a:t>Method</a:t>
            </a:r>
            <a:r>
              <a:rPr lang="hu-HU" dirty="0"/>
              <a:t> </a:t>
            </a:r>
            <a:r>
              <a:rPr lang="hu-HU" dirty="0" err="1"/>
              <a:t>Summary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 rtlCol="0"/>
          <a:lstStyle/>
          <a:p>
            <a:pPr rtl="0"/>
            <a:r>
              <a:rPr lang="hu-HU" dirty="0" err="1"/>
              <a:t>Existing</a:t>
            </a:r>
            <a:r>
              <a:rPr lang="hu-HU" dirty="0"/>
              <a:t> </a:t>
            </a:r>
            <a:r>
              <a:rPr lang="hu-HU" dirty="0" err="1"/>
              <a:t>methods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 rtlCol="0"/>
          <a:lstStyle/>
          <a:p>
            <a:pPr rtl="0"/>
            <a:r>
              <a:rPr lang="hu-HU" dirty="0"/>
              <a:t>l</a:t>
            </a:r>
            <a:r>
              <a:rPr lang="hu-HU" baseline="-25000" dirty="0"/>
              <a:t>2</a:t>
            </a:r>
            <a:r>
              <a:rPr lang="hu-HU" dirty="0"/>
              <a:t>-SVM</a:t>
            </a:r>
          </a:p>
          <a:p>
            <a:pPr rtl="0"/>
            <a:r>
              <a:rPr lang="hu-HU" dirty="0"/>
              <a:t>LP-SVM</a:t>
            </a:r>
          </a:p>
          <a:p>
            <a:pPr rtl="0"/>
            <a:r>
              <a:rPr lang="hu-HU" dirty="0"/>
              <a:t>l</a:t>
            </a:r>
            <a:r>
              <a:rPr lang="hu-HU" baseline="-25000" dirty="0"/>
              <a:t>1</a:t>
            </a:r>
            <a:r>
              <a:rPr lang="hu-HU" dirty="0"/>
              <a:t>-SVM</a:t>
            </a:r>
          </a:p>
          <a:p>
            <a:pPr rtl="0"/>
            <a:r>
              <a:rPr lang="hu-HU" dirty="0" err="1"/>
              <a:t>Fisher</a:t>
            </a:r>
            <a:r>
              <a:rPr lang="hu-HU" dirty="0"/>
              <a:t> + SVM</a:t>
            </a:r>
          </a:p>
          <a:p>
            <a:pPr rtl="0"/>
            <a:r>
              <a:rPr lang="hu-HU" dirty="0"/>
              <a:t>RFE-SVM</a:t>
            </a:r>
          </a:p>
          <a:p>
            <a:pPr rtl="0"/>
            <a:r>
              <a:rPr lang="hu-HU" dirty="0"/>
              <a:t>l</a:t>
            </a:r>
            <a:r>
              <a:rPr lang="hu-HU" baseline="-25000" dirty="0"/>
              <a:t>0</a:t>
            </a:r>
            <a:r>
              <a:rPr lang="hu-HU" dirty="0"/>
              <a:t>-SVM</a:t>
            </a:r>
          </a:p>
          <a:p>
            <a:pPr marL="0" indent="0" rtl="0">
              <a:buNone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 rtlCol="0"/>
          <a:lstStyle/>
          <a:p>
            <a:pPr rtl="0"/>
            <a:r>
              <a:rPr lang="hu-HU" dirty="0" err="1"/>
              <a:t>Proposed</a:t>
            </a:r>
            <a:r>
              <a:rPr lang="hu-HU" dirty="0"/>
              <a:t> </a:t>
            </a:r>
            <a:r>
              <a:rPr lang="hu-HU" dirty="0" err="1"/>
              <a:t>methods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 rtlCol="0"/>
          <a:lstStyle/>
          <a:p>
            <a:pPr rtl="0"/>
            <a:r>
              <a:rPr lang="hu-HU" dirty="0"/>
              <a:t>MILP1: l</a:t>
            </a:r>
            <a:r>
              <a:rPr lang="hu-HU" baseline="-25000" dirty="0"/>
              <a:t>1</a:t>
            </a:r>
            <a:r>
              <a:rPr lang="hu-HU" dirty="0"/>
              <a:t>-SVM </a:t>
            </a:r>
            <a:r>
              <a:rPr lang="hu-HU" dirty="0" err="1"/>
              <a:t>adapted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Mixed Integer </a:t>
            </a:r>
            <a:r>
              <a:rPr lang="hu-HU" dirty="0" err="1"/>
              <a:t>Programming</a:t>
            </a:r>
            <a:r>
              <a:rPr lang="hu-HU" dirty="0"/>
              <a:t> </a:t>
            </a:r>
            <a:r>
              <a:rPr lang="hu-HU" dirty="0" err="1"/>
              <a:t>formulations</a:t>
            </a:r>
            <a:endParaRPr lang="hu-HU" dirty="0"/>
          </a:p>
          <a:p>
            <a:r>
              <a:rPr lang="hu-HU" dirty="0"/>
              <a:t>MILP2: LP-SVM </a:t>
            </a:r>
            <a:r>
              <a:rPr lang="hu-HU" dirty="0" err="1"/>
              <a:t>adapted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Mixed Integer </a:t>
            </a:r>
            <a:r>
              <a:rPr lang="hu-HU" dirty="0" err="1"/>
              <a:t>Programming</a:t>
            </a:r>
            <a:r>
              <a:rPr lang="hu-HU" dirty="0"/>
              <a:t> </a:t>
            </a:r>
            <a:r>
              <a:rPr lang="en-US" dirty="0"/>
              <a:t>formulations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 rtlCol="0"/>
          <a:lstStyle/>
          <a:p>
            <a:pPr rtl="0"/>
            <a:fld id="{19B51A1E-902D-48AF-9020-955120F399B6}" type="slidenum">
              <a:rPr lang="en-GB" smtClean="0"/>
              <a:pPr rtl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hu-HU" dirty="0"/>
              <a:t>Botond Kovács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756_TF67328976" id="{8D41288C-A143-4C55-A19F-9A38F7741759}" vid="{98B99BFD-3B7E-4AE0-80A8-38C1178D3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934E25-8442-49E9-ABDF-3146C4145F3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1BBB5711-29E1-4F8E-81A0-7947C57B2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6CB1848-D3E0-4F10-B640-720BE758B85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{4C88C11D-3FD0-4A0C-984A-055E430757E1}tf67328976_win32</Template>
  <TotalTime>98</TotalTime>
  <Words>132</Words>
  <Application>Microsoft Office PowerPoint</Application>
  <PresentationFormat>Szélesvásznú</PresentationFormat>
  <Paragraphs>50</Paragraphs>
  <Slides>8</Slides>
  <Notes>8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Arial</vt:lpstr>
      <vt:lpstr>Calibri</vt:lpstr>
      <vt:lpstr>Corbel</vt:lpstr>
      <vt:lpstr>Times New Roman</vt:lpstr>
      <vt:lpstr>Office-téma</vt:lpstr>
      <vt:lpstr>Feature selection for svms</vt:lpstr>
      <vt:lpstr>Overall structure</vt:lpstr>
      <vt:lpstr>Overall structure</vt:lpstr>
      <vt:lpstr>Motivation</vt:lpstr>
      <vt:lpstr>Motivation</vt:lpstr>
      <vt:lpstr>Method summary</vt:lpstr>
      <vt:lpstr>Method 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Botond Kovács</dc:creator>
  <cp:lastModifiedBy>Botond Kovács</cp:lastModifiedBy>
  <cp:revision>3</cp:revision>
  <dcterms:created xsi:type="dcterms:W3CDTF">2024-11-04T09:23:58Z</dcterms:created>
  <dcterms:modified xsi:type="dcterms:W3CDTF">2024-11-04T11:02:44Z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